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Georgia Pro" charset="1" panose="02040502050405020303"/>
      <p:regular r:id="rId28"/>
    </p:embeddedFont>
    <p:embeddedFont>
      <p:font typeface="Georgia Pro Bold" charset="1" panose="02040802050405020203"/>
      <p:regular r:id="rId29"/>
    </p:embeddedFont>
    <p:embeddedFont>
      <p:font typeface="Clear Sans Bold" charset="1" panose="020B0803030202020304"/>
      <p:regular r:id="rId30"/>
    </p:embeddedFont>
    <p:embeddedFont>
      <p:font typeface="Clear Sans" charset="1" panose="020B05030302020203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3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33295" y="7902854"/>
            <a:ext cx="8261144" cy="66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2"/>
              </a:lnSpc>
              <a:spcBef>
                <a:spcPct val="0"/>
              </a:spcBef>
            </a:pPr>
            <a:r>
              <a:rPr lang="en-US" sz="3654" spc="109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By Team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8882" y="1701772"/>
            <a:ext cx="12018509" cy="608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976"/>
              </a:lnSpc>
              <a:spcBef>
                <a:spcPct val="0"/>
              </a:spcBef>
            </a:pPr>
            <a:r>
              <a:rPr lang="en-US" b="true" sz="13313" spc="399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REAL TIME CARGO TRACKING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5023" y="1570305"/>
            <a:ext cx="11798595" cy="6356958"/>
          </a:xfrm>
          <a:custGeom>
            <a:avLst/>
            <a:gdLst/>
            <a:ahLst/>
            <a:cxnLst/>
            <a:rect r="r" b="b" t="t" l="l"/>
            <a:pathLst>
              <a:path h="6356958" w="11798595">
                <a:moveTo>
                  <a:pt x="0" y="0"/>
                </a:moveTo>
                <a:lnTo>
                  <a:pt x="11798595" y="0"/>
                </a:lnTo>
                <a:lnTo>
                  <a:pt x="1179859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00" r="0" b="-220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6431" y="1880058"/>
            <a:ext cx="4701082" cy="2195938"/>
            <a:chOff x="0" y="0"/>
            <a:chExt cx="6268109" cy="29279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6268109" cy="219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CARGO TRACKING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85017"/>
              <a:ext cx="6268109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60771" y="789975"/>
            <a:ext cx="7575996" cy="9258300"/>
            <a:chOff x="0" y="0"/>
            <a:chExt cx="1173720" cy="1434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3720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73720">
                  <a:moveTo>
                    <a:pt x="0" y="0"/>
                  </a:moveTo>
                  <a:lnTo>
                    <a:pt x="1173720" y="0"/>
                  </a:lnTo>
                  <a:lnTo>
                    <a:pt x="117372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4"/>
              <a:stretch>
                <a:fillRect l="0" t="-11410" r="0" b="-1141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64819" y="1829769"/>
            <a:ext cx="5606288" cy="2195938"/>
            <a:chOff x="0" y="0"/>
            <a:chExt cx="7475051" cy="29279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7475051" cy="219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WAREHOUSE TRACKING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85017"/>
              <a:ext cx="7475051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45490" y="2220759"/>
            <a:ext cx="11301259" cy="4139086"/>
          </a:xfrm>
          <a:custGeom>
            <a:avLst/>
            <a:gdLst/>
            <a:ahLst/>
            <a:cxnLst/>
            <a:rect r="r" b="b" t="t" l="l"/>
            <a:pathLst>
              <a:path h="4139086" w="11301259">
                <a:moveTo>
                  <a:pt x="0" y="0"/>
                </a:moveTo>
                <a:lnTo>
                  <a:pt x="11301259" y="0"/>
                </a:lnTo>
                <a:lnTo>
                  <a:pt x="11301259" y="4139086"/>
                </a:lnTo>
                <a:lnTo>
                  <a:pt x="0" y="413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6431" y="1880058"/>
            <a:ext cx="4701082" cy="2195938"/>
            <a:chOff x="0" y="0"/>
            <a:chExt cx="6268109" cy="29279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6268109" cy="219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BOOKING A SHIPMENT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85017"/>
              <a:ext cx="6268109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3697" y="1315642"/>
            <a:ext cx="13062539" cy="7655715"/>
          </a:xfrm>
          <a:custGeom>
            <a:avLst/>
            <a:gdLst/>
            <a:ahLst/>
            <a:cxnLst/>
            <a:rect r="r" b="b" t="t" l="l"/>
            <a:pathLst>
              <a:path h="7655715" w="13062539">
                <a:moveTo>
                  <a:pt x="0" y="0"/>
                </a:moveTo>
                <a:lnTo>
                  <a:pt x="13062539" y="0"/>
                </a:lnTo>
                <a:lnTo>
                  <a:pt x="13062539" y="7655716"/>
                </a:lnTo>
                <a:lnTo>
                  <a:pt x="0" y="765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76" r="0" b="-92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69812"/>
            <a:ext cx="4593524" cy="166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0D0D0D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PAYMENT GATEWAY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2633" y="2223352"/>
            <a:ext cx="13419081" cy="70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2566" spc="138" b="true">
                <a:solidFill>
                  <a:srgbClr val="3F3E3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New Challenges Introduced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Aviation route suspensions due to regulations and geopolitical tensions.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Cloud outage in primary region → service disruption risk.</a:t>
            </a:r>
          </a:p>
          <a:p>
            <a:pPr algn="l">
              <a:lnSpc>
                <a:spcPts val="4310"/>
              </a:lnSpc>
            </a:pPr>
            <a:r>
              <a:rPr lang="en-US" sz="2566" spc="138" b="true">
                <a:solidFill>
                  <a:srgbClr val="3F3E3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Re-Architected System Features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High Resilience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Multi-region deployments with automated cloud failover.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Distributed data replication for uninterrupted service.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Geo-Aware Routing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Real-time re-routing of shipments based on sudden flight path closures.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Dynamic selection of alternative routes (sea, land, or air).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Cloud-Failover Ready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Active-active / active-passive architecture across multiple cloud regions.</a:t>
            </a:r>
          </a:p>
          <a:p>
            <a:pPr algn="l" marL="554012" indent="-277006" lvl="1">
              <a:lnSpc>
                <a:spcPts val="4310"/>
              </a:lnSpc>
              <a:buFont typeface="Arial"/>
              <a:buChar char="•"/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Automatic traffic redirection to backup infrastructure.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5716" y="233362"/>
            <a:ext cx="1168925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89"/>
              </a:lnSpc>
              <a:spcBef>
                <a:spcPct val="0"/>
              </a:spcBef>
            </a:pPr>
            <a:r>
              <a:rPr lang="en-US" b="true" sz="9657" spc="96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CHANGES MADE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65716" y="5092523"/>
            <a:ext cx="488452" cy="488452"/>
          </a:xfrm>
          <a:custGeom>
            <a:avLst/>
            <a:gdLst/>
            <a:ahLst/>
            <a:cxnLst/>
            <a:rect r="r" b="b" t="t" l="l"/>
            <a:pathLst>
              <a:path h="488452" w="488452">
                <a:moveTo>
                  <a:pt x="0" y="0"/>
                </a:moveTo>
                <a:lnTo>
                  <a:pt x="488452" y="0"/>
                </a:lnTo>
                <a:lnTo>
                  <a:pt x="488452" y="488452"/>
                </a:lnTo>
                <a:lnTo>
                  <a:pt x="0" y="4884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09548" y="5010150"/>
            <a:ext cx="13419081" cy="51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2566" spc="138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http://127.0.0.1:5500/index.html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5716" y="233362"/>
            <a:ext cx="1168925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89"/>
              </a:lnSpc>
              <a:spcBef>
                <a:spcPct val="0"/>
              </a:spcBef>
            </a:pPr>
            <a:r>
              <a:rPr lang="en-US" b="true" sz="9657" spc="96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WEBSITE LINK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8622" y="1584432"/>
            <a:ext cx="11301259" cy="6342832"/>
          </a:xfrm>
          <a:custGeom>
            <a:avLst/>
            <a:gdLst/>
            <a:ahLst/>
            <a:cxnLst/>
            <a:rect r="r" b="b" t="t" l="l"/>
            <a:pathLst>
              <a:path h="6342832" w="11301259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6431" y="1646696"/>
            <a:ext cx="4701082" cy="2662662"/>
            <a:chOff x="0" y="0"/>
            <a:chExt cx="6268109" cy="35502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6268109" cy="2193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800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ANALYTICS DASHBOARD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85016"/>
              <a:ext cx="6268109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60771" y="789975"/>
            <a:ext cx="7575996" cy="9258300"/>
            <a:chOff x="0" y="0"/>
            <a:chExt cx="1173720" cy="1434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3720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73720">
                  <a:moveTo>
                    <a:pt x="0" y="0"/>
                  </a:moveTo>
                  <a:lnTo>
                    <a:pt x="1173720" y="0"/>
                  </a:lnTo>
                  <a:lnTo>
                    <a:pt x="1173720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4"/>
              <a:stretch>
                <a:fillRect l="0" t="-11410" r="0" b="-1141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6431" y="2303921"/>
            <a:ext cx="5993068" cy="1348213"/>
            <a:chOff x="0" y="0"/>
            <a:chExt cx="7990757" cy="17976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0"/>
              <a:ext cx="7990757" cy="1062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FEEDBACK PAGE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54717"/>
              <a:ext cx="7990757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32489" y="2716271"/>
            <a:ext cx="11746244" cy="5546104"/>
          </a:xfrm>
          <a:custGeom>
            <a:avLst/>
            <a:gdLst/>
            <a:ahLst/>
            <a:cxnLst/>
            <a:rect r="r" b="b" t="t" l="l"/>
            <a:pathLst>
              <a:path h="5546104" w="11746244">
                <a:moveTo>
                  <a:pt x="0" y="0"/>
                </a:moveTo>
                <a:lnTo>
                  <a:pt x="11746243" y="0"/>
                </a:lnTo>
                <a:lnTo>
                  <a:pt x="11746243" y="5546104"/>
                </a:lnTo>
                <a:lnTo>
                  <a:pt x="0" y="554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85" t="0" r="-1887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6431" y="1032334"/>
            <a:ext cx="4857500" cy="3891387"/>
            <a:chOff x="0" y="0"/>
            <a:chExt cx="6476666" cy="51885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6476666" cy="4453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800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GEO- AWARENESS AND CLOUD FAILOVER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845616"/>
              <a:ext cx="6476666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12930" y="0"/>
            <a:ext cx="5246370" cy="10287000"/>
            <a:chOff x="0" y="0"/>
            <a:chExt cx="812800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5318" t="0" r="-1531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6431" y="3818821"/>
            <a:ext cx="470108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3673" y="830990"/>
            <a:ext cx="1168925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49"/>
              </a:lnSpc>
              <a:spcBef>
                <a:spcPct val="0"/>
              </a:spcBef>
            </a:pPr>
            <a:r>
              <a:rPr lang="en-US" b="true" sz="10457" spc="10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FLOW CHART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00" y="0"/>
            <a:ext cx="18288000" cy="10472542"/>
            <a:chOff x="0" y="0"/>
            <a:chExt cx="52858562" cy="30269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858560" cy="30269222"/>
            </a:xfrm>
            <a:custGeom>
              <a:avLst/>
              <a:gdLst/>
              <a:ahLst/>
              <a:cxnLst/>
              <a:rect r="r" b="b" t="t" l="l"/>
              <a:pathLst>
                <a:path h="30269222" w="52858560">
                  <a:moveTo>
                    <a:pt x="52858560" y="507022"/>
                  </a:moveTo>
                  <a:lnTo>
                    <a:pt x="52858560" y="29762199"/>
                  </a:lnTo>
                  <a:cubicBezTo>
                    <a:pt x="52858560" y="30042331"/>
                    <a:pt x="52291314" y="30269222"/>
                    <a:pt x="51590972" y="30269222"/>
                  </a:cubicBezTo>
                  <a:lnTo>
                    <a:pt x="1267591" y="30269222"/>
                  </a:lnTo>
                  <a:cubicBezTo>
                    <a:pt x="567247" y="30269222"/>
                    <a:pt x="0" y="30042331"/>
                    <a:pt x="0" y="29762199"/>
                  </a:cubicBezTo>
                  <a:lnTo>
                    <a:pt x="0" y="507022"/>
                  </a:lnTo>
                  <a:cubicBezTo>
                    <a:pt x="0" y="226892"/>
                    <a:pt x="567247" y="0"/>
                    <a:pt x="1267591" y="0"/>
                  </a:cubicBezTo>
                  <a:lnTo>
                    <a:pt x="51590972" y="0"/>
                  </a:lnTo>
                  <a:cubicBezTo>
                    <a:pt x="52291314" y="0"/>
                    <a:pt x="52858560" y="226892"/>
                    <a:pt x="52858560" y="507022"/>
                  </a:cubicBezTo>
                  <a:close/>
                </a:path>
              </a:pathLst>
            </a:custGeom>
            <a:blipFill>
              <a:blip r:embed="rId2"/>
              <a:stretch>
                <a:fillRect l="0" t="-8172" r="0" b="-817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25911" y="2529441"/>
            <a:ext cx="14084823" cy="6438675"/>
            <a:chOff x="0" y="0"/>
            <a:chExt cx="2182108" cy="9975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2108" cy="997519"/>
            </a:xfrm>
            <a:custGeom>
              <a:avLst/>
              <a:gdLst/>
              <a:ahLst/>
              <a:cxnLst/>
              <a:rect r="r" b="b" t="t" l="l"/>
              <a:pathLst>
                <a:path h="997519" w="2182108">
                  <a:moveTo>
                    <a:pt x="0" y="0"/>
                  </a:moveTo>
                  <a:lnTo>
                    <a:pt x="2182108" y="0"/>
                  </a:lnTo>
                  <a:lnTo>
                    <a:pt x="2182108" y="997519"/>
                  </a:lnTo>
                  <a:lnTo>
                    <a:pt x="0" y="997519"/>
                  </a:lnTo>
                  <a:close/>
                </a:path>
              </a:pathLst>
            </a:custGeom>
            <a:blipFill>
              <a:blip r:embed="rId14"/>
              <a:stretch>
                <a:fillRect l="0" t="-37800" r="0" b="-794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00476" y="214312"/>
            <a:ext cx="1273569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49"/>
              </a:lnSpc>
              <a:spcBef>
                <a:spcPct val="0"/>
              </a:spcBef>
            </a:pPr>
            <a:r>
              <a:rPr lang="en-US" b="true" sz="10457" spc="10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FINAL SOLUTION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5296" y="3370047"/>
            <a:ext cx="15054876" cy="502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3"/>
              </a:lnSpc>
            </a:pPr>
            <a:r>
              <a:rPr lang="en-US" b="true" sz="16444" spc="493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THANK </a:t>
            </a:r>
          </a:p>
          <a:p>
            <a:pPr algn="ctr" marL="0" indent="0" lvl="0">
              <a:lnSpc>
                <a:spcPts val="19733"/>
              </a:lnSpc>
              <a:spcBef>
                <a:spcPct val="0"/>
              </a:spcBef>
            </a:pPr>
            <a:r>
              <a:rPr lang="en-US" b="true" sz="16444" spc="493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1275" y="3842794"/>
            <a:ext cx="13679458" cy="452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8"/>
              </a:lnSpc>
            </a:pPr>
            <a:r>
              <a:rPr lang="en-US" sz="3195" spc="172" b="true">
                <a:solidFill>
                  <a:srgbClr val="3F3E3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Current Challenges at Speed Cool Logistics</a:t>
            </a:r>
          </a:p>
          <a:p>
            <a:pPr algn="l" marL="668388" indent="-334194" lvl="1">
              <a:lnSpc>
                <a:spcPts val="5200"/>
              </a:lnSpc>
              <a:buFont typeface="Arial"/>
              <a:buChar char="•"/>
            </a:pPr>
            <a:r>
              <a:rPr lang="en-US" sz="3095" spc="16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Lack of a real-time cargo tracking system</a:t>
            </a:r>
          </a:p>
          <a:p>
            <a:pPr algn="l" marL="1336775" indent="-445592" lvl="2">
              <a:lnSpc>
                <a:spcPts val="5200"/>
              </a:lnSpc>
              <a:buFont typeface="Arial"/>
              <a:buChar char="⚬"/>
            </a:pPr>
            <a:r>
              <a:rPr lang="en-US" sz="3095" spc="16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Customers don’t know where their cargo is or its exact stage in transit.</a:t>
            </a:r>
          </a:p>
          <a:p>
            <a:pPr algn="l" marL="1336775" indent="-445592" lvl="2">
              <a:lnSpc>
                <a:spcPts val="5200"/>
              </a:lnSpc>
              <a:buFont typeface="Arial"/>
              <a:buChar char="⚬"/>
            </a:pPr>
            <a:r>
              <a:rPr lang="en-US" sz="3095" spc="16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No visibility of warehouse location, assigned vehicle/flight, or delivery person.</a:t>
            </a:r>
          </a:p>
          <a:p>
            <a:pPr algn="l">
              <a:lnSpc>
                <a:spcPts val="4864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827" y="730457"/>
            <a:ext cx="15509473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89"/>
              </a:lnSpc>
              <a:spcBef>
                <a:spcPct val="0"/>
              </a:spcBef>
            </a:pPr>
            <a:r>
              <a:rPr lang="en-US" b="true" sz="9657" spc="96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8602" y="2743563"/>
            <a:ext cx="12837171" cy="571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6"/>
              </a:lnSpc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Modern air logistics faces unpredictable challenges: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Sudden flight path suspensions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Geopolitical tensions impacting routes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Cloud outages disrupting operations</a:t>
            </a:r>
          </a:p>
          <a:p>
            <a:pPr algn="l">
              <a:lnSpc>
                <a:spcPts val="5972"/>
              </a:lnSpc>
            </a:pPr>
            <a:r>
              <a:rPr lang="en-US" b="true" sz="3554" spc="191">
                <a:solidFill>
                  <a:srgbClr val="3F3E3A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Our project:</a:t>
            </a:r>
            <a:r>
              <a:rPr lang="en-US" sz="3554" spc="19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 </a:t>
            </a:r>
            <a:r>
              <a:rPr lang="en-US" sz="3554" spc="191" u="sng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Speed Cool Logistics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An adaptive, geo-aware, and resilient logistics system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Ensures real-time cargo tracking and dynamic re-routing</a:t>
            </a:r>
          </a:p>
          <a:p>
            <a:pPr algn="l" marL="724331" indent="-362166" lvl="1">
              <a:lnSpc>
                <a:spcPts val="5636"/>
              </a:lnSpc>
              <a:buFont typeface="Arial"/>
              <a:buChar char="•"/>
            </a:pPr>
            <a:r>
              <a:rPr lang="en-US" sz="3354" spc="181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Built with multi-cloud failover for uninterrupted service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6864" y="711407"/>
            <a:ext cx="1187248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49"/>
              </a:lnSpc>
              <a:spcBef>
                <a:spcPct val="0"/>
              </a:spcBef>
            </a:pPr>
            <a:r>
              <a:rPr lang="en-US" b="true" sz="10457" spc="10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087" y="7557666"/>
            <a:ext cx="3596109" cy="3596109"/>
          </a:xfrm>
          <a:custGeom>
            <a:avLst/>
            <a:gdLst/>
            <a:ahLst/>
            <a:cxnLst/>
            <a:rect r="r" b="b" t="t" l="l"/>
            <a:pathLst>
              <a:path h="3596109" w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336122" y="-1528762"/>
            <a:ext cx="4149223" cy="4149223"/>
          </a:xfrm>
          <a:custGeom>
            <a:avLst/>
            <a:gdLst/>
            <a:ahLst/>
            <a:cxnLst/>
            <a:rect r="r" b="b" t="t" l="l"/>
            <a:pathLst>
              <a:path h="4149223" w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253" y="7788247"/>
            <a:ext cx="3216752" cy="3205055"/>
          </a:xfrm>
          <a:custGeom>
            <a:avLst/>
            <a:gdLst/>
            <a:ahLst/>
            <a:cxnLst/>
            <a:rect r="r" b="b" t="t" l="l"/>
            <a:pathLst>
              <a:path h="3205055" w="3216752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8650" y="3776317"/>
            <a:ext cx="13011603" cy="457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099" indent="-394550" lvl="1">
              <a:lnSpc>
                <a:spcPts val="6140"/>
              </a:lnSpc>
              <a:buFont typeface="Arial"/>
              <a:buChar char="•"/>
            </a:pPr>
            <a:r>
              <a:rPr lang="en-US" sz="3654" spc="19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Ensure uninterrupted cargo tracking and shipment operations</a:t>
            </a:r>
          </a:p>
          <a:p>
            <a:pPr algn="l" marL="789099" indent="-394550" lvl="1">
              <a:lnSpc>
                <a:spcPts val="6140"/>
              </a:lnSpc>
              <a:buFont typeface="Arial"/>
              <a:buChar char="•"/>
            </a:pPr>
            <a:r>
              <a:rPr lang="en-US" sz="3654" spc="19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Adapt to sudden route suspensions &amp; geopolitical changes</a:t>
            </a:r>
          </a:p>
          <a:p>
            <a:pPr algn="l" marL="789099" indent="-394550" lvl="1">
              <a:lnSpc>
                <a:spcPts val="6140"/>
              </a:lnSpc>
              <a:buFont typeface="Arial"/>
              <a:buChar char="•"/>
            </a:pPr>
            <a:r>
              <a:rPr lang="en-US" sz="3654" spc="19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Provide geo-aware logistics planning</a:t>
            </a:r>
          </a:p>
          <a:p>
            <a:pPr algn="l" marL="789099" indent="-394550" lvl="1">
              <a:lnSpc>
                <a:spcPts val="6140"/>
              </a:lnSpc>
              <a:buFont typeface="Arial"/>
              <a:buChar char="•"/>
            </a:pPr>
            <a:r>
              <a:rPr lang="en-US" sz="3654" spc="197">
                <a:solidFill>
                  <a:srgbClr val="3F3E3A"/>
                </a:solidFill>
                <a:latin typeface="Georgia Pro"/>
                <a:ea typeface="Georgia Pro"/>
                <a:cs typeface="Georgia Pro"/>
                <a:sym typeface="Georgia Pro"/>
              </a:rPr>
              <a:t>Achieve high availability through cloud failover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0093" y="1806073"/>
            <a:ext cx="1168925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49"/>
              </a:lnSpc>
              <a:spcBef>
                <a:spcPct val="0"/>
              </a:spcBef>
            </a:pPr>
            <a:r>
              <a:rPr lang="en-US" b="true" sz="10457" spc="104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OBJECTIVE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659" y="-563061"/>
            <a:ext cx="3293680" cy="2587036"/>
          </a:xfrm>
          <a:custGeom>
            <a:avLst/>
            <a:gdLst/>
            <a:ahLst/>
            <a:cxnLst/>
            <a:rect r="r" b="b" t="t" l="l"/>
            <a:pathLst>
              <a:path h="2587036" w="3293680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31714" y="8285665"/>
            <a:ext cx="2096915" cy="682451"/>
          </a:xfrm>
          <a:custGeom>
            <a:avLst/>
            <a:gdLst/>
            <a:ahLst/>
            <a:cxnLst/>
            <a:rect r="r" b="b" t="t" l="l"/>
            <a:pathLst>
              <a:path h="682451" w="2096915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0668" y="1427489"/>
            <a:ext cx="2179849" cy="1192972"/>
          </a:xfrm>
          <a:custGeom>
            <a:avLst/>
            <a:gdLst/>
            <a:ahLst/>
            <a:cxnLst/>
            <a:rect r="r" b="b" t="t" l="l"/>
            <a:pathLst>
              <a:path h="1192972" w="2179849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79870" y="2447184"/>
            <a:ext cx="8000981" cy="7537817"/>
            <a:chOff x="0" y="0"/>
            <a:chExt cx="1239561" cy="1167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9561" cy="1167805"/>
            </a:xfrm>
            <a:custGeom>
              <a:avLst/>
              <a:gdLst/>
              <a:ahLst/>
              <a:cxnLst/>
              <a:rect r="r" b="b" t="t" l="l"/>
              <a:pathLst>
                <a:path h="1167805" w="1239561">
                  <a:moveTo>
                    <a:pt x="0" y="0"/>
                  </a:moveTo>
                  <a:lnTo>
                    <a:pt x="1239561" y="0"/>
                  </a:lnTo>
                  <a:lnTo>
                    <a:pt x="1239561" y="1167805"/>
                  </a:lnTo>
                  <a:lnTo>
                    <a:pt x="0" y="1167805"/>
                  </a:lnTo>
                  <a:close/>
                </a:path>
              </a:pathLst>
            </a:custGeom>
            <a:blipFill>
              <a:blip r:embed="rId8"/>
              <a:stretch>
                <a:fillRect l="0" t="-3072" r="0" b="-307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9013" y="2999163"/>
            <a:ext cx="9600857" cy="62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2"/>
              </a:lnSpc>
            </a:pPr>
            <a:r>
              <a:rPr lang="en-US" sz="2495" spc="134" b="true">
                <a:solidFill>
                  <a:srgbClr val="3F3E3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Customer App/Website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to track cargo live.</a:t>
            </a:r>
          </a:p>
          <a:p>
            <a:pPr algn="l">
              <a:lnSpc>
                <a:spcPts val="4192"/>
              </a:lnSpc>
            </a:pPr>
            <a:r>
              <a:rPr lang="en-US" sz="2495" spc="134" b="true">
                <a:solidFill>
                  <a:srgbClr val="3F3E3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Operations Dashboard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for company staff to monitor shipments.</a:t>
            </a:r>
          </a:p>
          <a:p>
            <a:pPr algn="l">
              <a:lnSpc>
                <a:spcPts val="4192"/>
              </a:lnSpc>
            </a:pPr>
            <a:r>
              <a:rPr lang="en-US" sz="2495" spc="134" b="true">
                <a:solidFill>
                  <a:srgbClr val="3F3E3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Delivery App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for drivers/delivery agents to update status.</a:t>
            </a:r>
          </a:p>
          <a:p>
            <a:pPr algn="l">
              <a:lnSpc>
                <a:spcPts val="4192"/>
              </a:lnSpc>
            </a:pPr>
            <a:r>
              <a:rPr lang="en-US" sz="2495" spc="134" b="true">
                <a:solidFill>
                  <a:srgbClr val="3F3E3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Backend Systems:</a:t>
            </a:r>
          </a:p>
          <a:p>
            <a:pPr algn="l" marL="538724" indent="-269362" lvl="1">
              <a:lnSpc>
                <a:spcPts val="4192"/>
              </a:lnSpc>
              <a:buFont typeface="Arial"/>
              <a:buChar char="•"/>
            </a:pPr>
            <a:r>
              <a:rPr lang="en-US" sz="2495" spc="134" u="sng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Order system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to create booking &amp; tracking ID.</a:t>
            </a:r>
          </a:p>
          <a:p>
            <a:pPr algn="l" marL="538724" indent="-269362" lvl="1">
              <a:lnSpc>
                <a:spcPts val="4192"/>
              </a:lnSpc>
              <a:buFont typeface="Arial"/>
              <a:buChar char="•"/>
            </a:pPr>
            <a:r>
              <a:rPr lang="en-US" sz="2495" spc="134" u="sng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Warehouse system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shows where cargo is inside the warehouse.</a:t>
            </a:r>
          </a:p>
          <a:p>
            <a:pPr algn="l" marL="538724" indent="-269362" lvl="1">
              <a:lnSpc>
                <a:spcPts val="4192"/>
              </a:lnSpc>
              <a:buFont typeface="Arial"/>
              <a:buChar char="•"/>
            </a:pPr>
            <a:r>
              <a:rPr lang="en-US" sz="2495" spc="134" u="sng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Transport system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links with trucks, flights, and ships.</a:t>
            </a:r>
          </a:p>
          <a:p>
            <a:pPr algn="l" marL="538724" indent="-269362" lvl="1">
              <a:lnSpc>
                <a:spcPts val="4192"/>
              </a:lnSpc>
              <a:buFont typeface="Arial"/>
              <a:buChar char="•"/>
            </a:pPr>
            <a:r>
              <a:rPr lang="en-US" sz="2495" spc="134" u="sng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GPS/IoT tracking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shows real-time location.</a:t>
            </a:r>
          </a:p>
          <a:p>
            <a:pPr algn="l" marL="0" indent="0" lvl="0">
              <a:lnSpc>
                <a:spcPts val="4192"/>
              </a:lnSpc>
            </a:pPr>
            <a:r>
              <a:rPr lang="en-US" b="true" sz="2495" spc="134">
                <a:solidFill>
                  <a:srgbClr val="3F3E3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Notifications</a:t>
            </a:r>
            <a:r>
              <a:rPr lang="en-US" sz="2495" spc="134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→ SMS, app, or email updates at each stage.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181" y="642850"/>
            <a:ext cx="1647944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69"/>
              </a:lnSpc>
              <a:spcBef>
                <a:spcPct val="0"/>
              </a:spcBef>
            </a:pPr>
            <a:r>
              <a:rPr lang="en-US" b="true" sz="9058" spc="9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SOLUTION ARCHITECT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2848" y="5419125"/>
            <a:ext cx="4701082" cy="5686500"/>
            <a:chOff x="0" y="0"/>
            <a:chExt cx="6268109" cy="7582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549487"/>
              <a:ext cx="6268109" cy="7032513"/>
              <a:chOff x="0" y="0"/>
              <a:chExt cx="1238145" cy="13891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38145" cy="1389138"/>
              </a:xfrm>
              <a:custGeom>
                <a:avLst/>
                <a:gdLst/>
                <a:ahLst/>
                <a:cxnLst/>
                <a:rect r="r" b="b" t="t" l="l"/>
                <a:pathLst>
                  <a:path h="1389138" w="1238145">
                    <a:moveTo>
                      <a:pt x="0" y="0"/>
                    </a:moveTo>
                    <a:lnTo>
                      <a:pt x="1238145" y="0"/>
                    </a:lnTo>
                    <a:lnTo>
                      <a:pt x="1238145" y="1389138"/>
                    </a:lnTo>
                    <a:lnTo>
                      <a:pt x="0" y="1389138"/>
                    </a:lnTo>
                    <a:close/>
                  </a:path>
                </a:pathLst>
              </a:custGeom>
              <a:solidFill>
                <a:srgbClr val="E0D2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238145" cy="14272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68109" cy="7108165"/>
            </a:xfrm>
            <a:custGeom>
              <a:avLst/>
              <a:gdLst/>
              <a:ahLst/>
              <a:cxnLst/>
              <a:rect r="r" b="b" t="t" l="l"/>
              <a:pathLst>
                <a:path h="7108165" w="6268109">
                  <a:moveTo>
                    <a:pt x="0" y="0"/>
                  </a:moveTo>
                  <a:lnTo>
                    <a:pt x="6268109" y="0"/>
                  </a:lnTo>
                  <a:lnTo>
                    <a:pt x="6268109" y="7108165"/>
                  </a:lnTo>
                  <a:lnTo>
                    <a:pt x="0" y="710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345490" y="1961923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06431" y="1880058"/>
            <a:ext cx="4701082" cy="2195938"/>
            <a:chOff x="0" y="0"/>
            <a:chExt cx="6268109" cy="29279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6268109" cy="219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High - L</a:t>
              </a:r>
              <a:r>
                <a:rPr lang="en-US" b="true" sz="4799" u="none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evel Design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85017"/>
              <a:ext cx="6268109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20948" y="6750608"/>
            <a:ext cx="3672049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D0D0D"/>
                </a:solidFill>
                <a:latin typeface="Georgia Pro"/>
                <a:ea typeface="Georgia Pro"/>
                <a:cs typeface="Georgia Pro"/>
                <a:sym typeface="Georgia Pro"/>
              </a:rPr>
              <a:t>In this project, We created the official website for start-up company Speed Cool Logistics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84" t="0" r="-13015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51251"/>
            <a:chOff x="0" y="0"/>
            <a:chExt cx="4816593" cy="145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5185"/>
            </a:xfrm>
            <a:custGeom>
              <a:avLst/>
              <a:gdLst/>
              <a:ahLst/>
              <a:cxnLst/>
              <a:rect r="r" b="b" t="t" l="l"/>
              <a:pathLst>
                <a:path h="1451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2848" y="188440"/>
            <a:ext cx="697483" cy="174371"/>
          </a:xfrm>
          <a:custGeom>
            <a:avLst/>
            <a:gdLst/>
            <a:ahLst/>
            <a:cxnLst/>
            <a:rect r="r" b="b" t="t" l="l"/>
            <a:pathLst>
              <a:path h="174371" w="697483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4851" y="157030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6431" y="1880058"/>
            <a:ext cx="4701082" cy="2195938"/>
            <a:chOff x="0" y="0"/>
            <a:chExt cx="6268109" cy="29279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6268109" cy="2193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719"/>
                </a:lnSpc>
              </a:pPr>
              <a:r>
                <a:rPr lang="en-US" b="true" sz="4799">
                  <a:solidFill>
                    <a:srgbClr val="0D0D0D"/>
                  </a:solidFill>
                  <a:latin typeface="Georgia Pro Bold"/>
                  <a:ea typeface="Georgia Pro Bold"/>
                  <a:cs typeface="Georgia Pro Bold"/>
                  <a:sym typeface="Georgia Pro Bold"/>
                </a:rPr>
                <a:t>SERVICES PROVIDED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85017"/>
              <a:ext cx="6268109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DAGxVLODgPo</dc:identifier>
  <dcterms:modified xsi:type="dcterms:W3CDTF">2011-08-01T06:04:30Z</dcterms:modified>
  <cp:revision>1</cp:revision>
  <dc:title>real time cargo tracking</dc:title>
</cp:coreProperties>
</file>